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d4fe066c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d4fe066c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dd4fe066c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d4fe066c0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d4fe066c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dd4fe066c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d4fe066c0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d4fe066c0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dd4fe066c0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d4fe066c0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d4fe066c0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dd4fe066c0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d4fe066c0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d4fe066c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dd4fe066c0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d4fe066c0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d4fe066c0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dd4fe066c0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d4fe066c0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d4fe066c0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dd4fe066c0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d4fe066c0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d4fe066c0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dd4fe066c0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d4fe066c0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d4fe066c0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dd4fe066c0_0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d4fe066c0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d4fe066c0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dd4fe066c0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d4fe066c0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d4fe066c0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dd4fe066c0_0_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d4fe066c0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d4fe066c0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dd4fe066c0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d4fe066c0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d4fe066c0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dd4fe066c0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morhipo.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19.jpg"/><Relationship Id="rId6" Type="http://schemas.openxmlformats.org/officeDocument/2006/relationships/image" Target="../media/image5.jpg"/><Relationship Id="rId7"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129474" y="2477790"/>
            <a:ext cx="590465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9" name="Google Shape;89;p13"/>
          <p:cNvPicPr preferRelativeResize="0"/>
          <p:nvPr/>
        </p:nvPicPr>
        <p:blipFill rotWithShape="1">
          <a:blip r:embed="rId3">
            <a:alphaModFix/>
          </a:blip>
          <a:srcRect b="0" l="13770" r="-13770" t="0"/>
          <a:stretch/>
        </p:blipFill>
        <p:spPr>
          <a:xfrm>
            <a:off x="2375976" y="76626"/>
            <a:ext cx="5605526" cy="7376274"/>
          </a:xfrm>
          <a:prstGeom prst="rect">
            <a:avLst/>
          </a:prstGeom>
          <a:noFill/>
          <a:ln>
            <a:noFill/>
          </a:ln>
        </p:spPr>
      </p:pic>
      <p:sp>
        <p:nvSpPr>
          <p:cNvPr id="90" name="Google Shape;90;p13"/>
          <p:cNvSpPr txBox="1"/>
          <p:nvPr/>
        </p:nvSpPr>
        <p:spPr>
          <a:xfrm>
            <a:off x="1724175" y="4077072"/>
            <a:ext cx="5888400" cy="523200"/>
          </a:xfrm>
          <a:prstGeom prst="rect">
            <a:avLst/>
          </a:prstGeom>
          <a:noFill/>
          <a:ln>
            <a:noFill/>
          </a:ln>
        </p:spPr>
        <p:txBody>
          <a:bodyPr anchorCtr="0" anchor="t" bIns="45700" lIns="91425" spcFirstLastPara="1" rIns="91425" wrap="square" tIns="45700">
            <a:noAutofit/>
          </a:bodyPr>
          <a:lstStyle/>
          <a:p>
            <a:pPr indent="0" lvl="0" marL="914400" marR="0" rtl="0" algn="l">
              <a:spcBef>
                <a:spcPts val="0"/>
              </a:spcBef>
              <a:spcAft>
                <a:spcPts val="0"/>
              </a:spcAft>
              <a:buNone/>
            </a:pPr>
            <a:r>
              <a:rPr b="1" i="1" lang="tr-TR" sz="2800">
                <a:solidFill>
                  <a:schemeClr val="dk1"/>
                </a:solidFill>
                <a:latin typeface="Calibri"/>
                <a:ea typeface="Calibri"/>
                <a:cs typeface="Calibri"/>
                <a:sym typeface="Calibri"/>
              </a:rPr>
              <a:t>MORHİPO</a:t>
            </a:r>
            <a:r>
              <a:rPr b="1" i="1" lang="tr-TR" sz="2800">
                <a:solidFill>
                  <a:schemeClr val="dk1"/>
                </a:solidFill>
                <a:latin typeface="Calibri"/>
                <a:ea typeface="Calibri"/>
                <a:cs typeface="Calibri"/>
                <a:sym typeface="Calibri"/>
              </a:rPr>
              <a:t> PROJESİ </a:t>
            </a:r>
            <a:endParaRPr b="1" i="1" sz="2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2"/>
          <p:cNvSpPr txBox="1"/>
          <p:nvPr/>
        </p:nvSpPr>
        <p:spPr>
          <a:xfrm>
            <a:off x="55075" y="46270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1B786E"/>
                </a:solidFill>
              </a:rPr>
              <a:t>4.KELİME ANALİZİ</a:t>
            </a:r>
            <a:endParaRPr b="1" sz="1600">
              <a:solidFill>
                <a:srgbClr val="1B786E"/>
              </a:solidFill>
            </a:endParaRPr>
          </a:p>
        </p:txBody>
      </p:sp>
      <p:sp>
        <p:nvSpPr>
          <p:cNvPr id="171" name="Google Shape;171;p22"/>
          <p:cNvSpPr txBox="1"/>
          <p:nvPr/>
        </p:nvSpPr>
        <p:spPr>
          <a:xfrm>
            <a:off x="-925" y="1182475"/>
            <a:ext cx="897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Bu aşamada maliyet hesaplamaları için taslak oluşturmaya başladım. Ayrıca bu bilgiler ışığında kelimelerin rekabet analizi sonucuna da ulaştım.  Anahtar kelimelerin gösterim maliyetleri için çeşitli analizler yaptım ve edindiğim sonuçları ise şu şekilde;</a:t>
            </a:r>
            <a:endParaRPr b="1"/>
          </a:p>
        </p:txBody>
      </p:sp>
      <p:sp>
        <p:nvSpPr>
          <p:cNvPr id="172" name="Google Shape;172;p22"/>
          <p:cNvSpPr txBox="1"/>
          <p:nvPr/>
        </p:nvSpPr>
        <p:spPr>
          <a:xfrm>
            <a:off x="52325" y="2190525"/>
            <a:ext cx="8974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tr-TR">
                <a:solidFill>
                  <a:srgbClr val="A72A1E"/>
                </a:solidFill>
              </a:rPr>
              <a:t>elbise </a:t>
            </a:r>
            <a:r>
              <a:rPr b="1" lang="tr-TR"/>
              <a:t>= bir ayda ortalama 246,000 kere aratılıyor ve piyasa teklif  değeri 0,27 TL -0,95 TL arasında farklılık göstermekte</a:t>
            </a:r>
            <a:endParaRPr b="1"/>
          </a:p>
          <a:p>
            <a:pPr indent="-317500" lvl="0" marL="457200" rtl="0" algn="l">
              <a:spcBef>
                <a:spcPts val="0"/>
              </a:spcBef>
              <a:spcAft>
                <a:spcPts val="0"/>
              </a:spcAft>
              <a:buSzPts val="1400"/>
              <a:buChar char="❖"/>
            </a:pPr>
            <a:r>
              <a:rPr b="1" lang="tr-TR">
                <a:solidFill>
                  <a:srgbClr val="A72A1E"/>
                </a:solidFill>
              </a:rPr>
              <a:t>kaban </a:t>
            </a:r>
            <a:r>
              <a:rPr b="1" lang="tr-TR"/>
              <a:t>= bir ayda ortalama 88,888 kere aratılıyor ve piyasa teklif değeri 0,24 TL- 0,84 TL arasında farklılık göstermekte</a:t>
            </a:r>
            <a:endParaRPr b="1"/>
          </a:p>
          <a:p>
            <a:pPr indent="-317500" lvl="0" marL="457200" rtl="0" algn="l">
              <a:spcBef>
                <a:spcPts val="0"/>
              </a:spcBef>
              <a:spcAft>
                <a:spcPts val="0"/>
              </a:spcAft>
              <a:buSzPts val="1400"/>
              <a:buChar char="❖"/>
            </a:pPr>
            <a:r>
              <a:rPr b="1" lang="tr-TR">
                <a:solidFill>
                  <a:srgbClr val="A72A1E"/>
                </a:solidFill>
              </a:rPr>
              <a:t>aksesuar</a:t>
            </a:r>
            <a:r>
              <a:rPr b="1" lang="tr-TR"/>
              <a:t>= bir ayda ortalama 100,000 kere aratılıyor ve piyasa teklif değeri 0,24 TL- 1,24 TL arasında farklılık göstermekte </a:t>
            </a:r>
            <a:endParaRPr b="1"/>
          </a:p>
        </p:txBody>
      </p:sp>
      <p:pic>
        <p:nvPicPr>
          <p:cNvPr id="173" name="Google Shape;173;p22"/>
          <p:cNvPicPr preferRelativeResize="0"/>
          <p:nvPr/>
        </p:nvPicPr>
        <p:blipFill>
          <a:blip r:embed="rId3">
            <a:alphaModFix/>
          </a:blip>
          <a:stretch>
            <a:fillRect/>
          </a:stretch>
        </p:blipFill>
        <p:spPr>
          <a:xfrm>
            <a:off x="152400" y="3820425"/>
            <a:ext cx="8839202" cy="21639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nvSpPr>
        <p:spPr>
          <a:xfrm>
            <a:off x="87225" y="42965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1B786E"/>
                </a:solidFill>
              </a:rPr>
              <a:t>5.HEDEF KİTLE ANALİZİ</a:t>
            </a:r>
            <a:endParaRPr b="1" sz="1600">
              <a:solidFill>
                <a:srgbClr val="1B786E"/>
              </a:solidFill>
            </a:endParaRPr>
          </a:p>
        </p:txBody>
      </p:sp>
      <p:sp>
        <p:nvSpPr>
          <p:cNvPr id="179" name="Google Shape;179;p23"/>
          <p:cNvSpPr txBox="1"/>
          <p:nvPr/>
        </p:nvSpPr>
        <p:spPr>
          <a:xfrm>
            <a:off x="0" y="1140250"/>
            <a:ext cx="900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Hedef kitle analizi yaparken odak noktamı  giyime, dizayna ve tasarıma ilgi duyan; dijital ortamda aktif olarak bulunan insanlar olarak belirledim. Yaş aralığı,ilgi alanları, cinsiyet gibi kriterleri gözeterek kitlemi belirledim.</a:t>
            </a:r>
            <a:endParaRPr b="1"/>
          </a:p>
        </p:txBody>
      </p:sp>
      <p:pic>
        <p:nvPicPr>
          <p:cNvPr id="180" name="Google Shape;180;p23"/>
          <p:cNvPicPr preferRelativeResize="0"/>
          <p:nvPr/>
        </p:nvPicPr>
        <p:blipFill>
          <a:blip r:embed="rId3">
            <a:alphaModFix/>
          </a:blip>
          <a:stretch>
            <a:fillRect/>
          </a:stretch>
        </p:blipFill>
        <p:spPr>
          <a:xfrm>
            <a:off x="152400" y="2123950"/>
            <a:ext cx="8839201" cy="31002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nvSpPr>
        <p:spPr>
          <a:xfrm>
            <a:off x="-4600" y="306625"/>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A72A1E"/>
                </a:solidFill>
              </a:rPr>
              <a:t>PLANLAMA</a:t>
            </a:r>
            <a:endParaRPr b="1" sz="2400">
              <a:solidFill>
                <a:srgbClr val="A72A1E"/>
              </a:solidFill>
            </a:endParaRPr>
          </a:p>
        </p:txBody>
      </p:sp>
      <p:sp>
        <p:nvSpPr>
          <p:cNvPr id="186" name="Google Shape;186;p24"/>
          <p:cNvSpPr txBox="1"/>
          <p:nvPr/>
        </p:nvSpPr>
        <p:spPr>
          <a:xfrm>
            <a:off x="-14700" y="1086075"/>
            <a:ext cx="7337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1B786E"/>
                </a:solidFill>
              </a:rPr>
              <a:t>SMART TAKTİĞİ</a:t>
            </a:r>
            <a:endParaRPr b="1" sz="1600">
              <a:solidFill>
                <a:srgbClr val="1B786E"/>
              </a:solidFill>
            </a:endParaRPr>
          </a:p>
          <a:p>
            <a:pPr indent="0" lvl="0" marL="0" rtl="0" algn="l">
              <a:spcBef>
                <a:spcPts val="0"/>
              </a:spcBef>
              <a:spcAft>
                <a:spcPts val="0"/>
              </a:spcAft>
              <a:buNone/>
            </a:pPr>
            <a:r>
              <a:t/>
            </a:r>
            <a:endParaRPr b="1" sz="1600">
              <a:solidFill>
                <a:srgbClr val="1B786E"/>
              </a:solidFill>
            </a:endParaRPr>
          </a:p>
        </p:txBody>
      </p:sp>
      <p:grpSp>
        <p:nvGrpSpPr>
          <p:cNvPr id="187" name="Google Shape;187;p24"/>
          <p:cNvGrpSpPr/>
          <p:nvPr/>
        </p:nvGrpSpPr>
        <p:grpSpPr>
          <a:xfrm>
            <a:off x="2553281" y="3849582"/>
            <a:ext cx="2463837" cy="2748146"/>
            <a:chOff x="2867112" y="2599927"/>
            <a:chExt cx="2108006" cy="2437164"/>
          </a:xfrm>
        </p:grpSpPr>
        <p:sp>
          <p:nvSpPr>
            <p:cNvPr id="188" name="Google Shape;188;p24"/>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65F0AD"/>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4"/>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B774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24"/>
            <p:cNvSpPr txBox="1"/>
            <p:nvPr/>
          </p:nvSpPr>
          <p:spPr>
            <a:xfrm rot="2156063">
              <a:off x="3296980" y="3434143"/>
              <a:ext cx="1304574" cy="56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tr-TR" sz="1600">
                  <a:solidFill>
                    <a:schemeClr val="dk1"/>
                  </a:solidFill>
                </a:rPr>
                <a:t>Relevant</a:t>
              </a:r>
              <a:endParaRPr b="1" sz="1600">
                <a:solidFill>
                  <a:schemeClr val="dk1"/>
                </a:solidFill>
              </a:endParaRPr>
            </a:p>
            <a:p>
              <a:pPr indent="0" lvl="0" marL="0" rtl="0" algn="l">
                <a:spcBef>
                  <a:spcPts val="0"/>
                </a:spcBef>
                <a:spcAft>
                  <a:spcPts val="0"/>
                </a:spcAft>
                <a:buNone/>
              </a:pPr>
              <a:r>
                <a:rPr b="1" lang="tr-TR" sz="1600">
                  <a:solidFill>
                    <a:schemeClr val="dk1"/>
                  </a:solidFill>
                </a:rPr>
                <a:t> </a:t>
              </a:r>
              <a:endParaRPr b="1" sz="1600">
                <a:solidFill>
                  <a:srgbClr val="FFFFFF"/>
                </a:solidFill>
              </a:endParaRPr>
            </a:p>
          </p:txBody>
        </p:sp>
      </p:grpSp>
      <p:grpSp>
        <p:nvGrpSpPr>
          <p:cNvPr id="191" name="Google Shape;191;p24"/>
          <p:cNvGrpSpPr/>
          <p:nvPr/>
        </p:nvGrpSpPr>
        <p:grpSpPr>
          <a:xfrm>
            <a:off x="4182830" y="3696777"/>
            <a:ext cx="2833763" cy="2365189"/>
            <a:chOff x="4337515" y="2464414"/>
            <a:chExt cx="2424506" cy="2097542"/>
          </a:xfrm>
        </p:grpSpPr>
        <p:sp>
          <p:nvSpPr>
            <p:cNvPr id="192" name="Google Shape;192;p24"/>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65F0AD"/>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4"/>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C8148"/>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4"/>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l">
                <a:spcBef>
                  <a:spcPts val="520"/>
                </a:spcBef>
                <a:spcAft>
                  <a:spcPts val="0"/>
                </a:spcAft>
                <a:buNone/>
              </a:pPr>
              <a:r>
                <a:rPr b="1" i="1" lang="tr-TR" sz="1600">
                  <a:solidFill>
                    <a:schemeClr val="dk1"/>
                  </a:solidFill>
                </a:rPr>
                <a:t>Achievable</a:t>
              </a:r>
              <a:endParaRPr b="1" sz="1600">
                <a:solidFill>
                  <a:srgbClr val="FFFFFF"/>
                </a:solidFill>
              </a:endParaRPr>
            </a:p>
          </p:txBody>
        </p:sp>
      </p:grpSp>
      <p:grpSp>
        <p:nvGrpSpPr>
          <p:cNvPr id="195" name="Google Shape;195;p24"/>
          <p:cNvGrpSpPr/>
          <p:nvPr/>
        </p:nvGrpSpPr>
        <p:grpSpPr>
          <a:xfrm>
            <a:off x="3016107" y="1084252"/>
            <a:ext cx="2739788" cy="2673166"/>
            <a:chOff x="3263096" y="71333"/>
            <a:chExt cx="2344104" cy="2370669"/>
          </a:xfrm>
        </p:grpSpPr>
        <p:sp>
          <p:nvSpPr>
            <p:cNvPr id="196" name="Google Shape;196;p24"/>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65F0AD"/>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24"/>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85631"/>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4"/>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600">
                  <a:solidFill>
                    <a:schemeClr val="dk1"/>
                  </a:solidFill>
                </a:rPr>
                <a:t>Specific</a:t>
              </a:r>
              <a:endParaRPr b="1" sz="1600">
                <a:solidFill>
                  <a:schemeClr val="dk1"/>
                </a:solidFill>
              </a:endParaRPr>
            </a:p>
          </p:txBody>
        </p:sp>
      </p:grpSp>
      <p:grpSp>
        <p:nvGrpSpPr>
          <p:cNvPr id="199" name="Google Shape;199;p24"/>
          <p:cNvGrpSpPr/>
          <p:nvPr/>
        </p:nvGrpSpPr>
        <p:grpSpPr>
          <a:xfrm>
            <a:off x="1560967" y="2303375"/>
            <a:ext cx="2813474" cy="2469910"/>
            <a:chOff x="1978637" y="1202068"/>
            <a:chExt cx="2407147" cy="2190413"/>
          </a:xfrm>
        </p:grpSpPr>
        <p:sp>
          <p:nvSpPr>
            <p:cNvPr id="200" name="Google Shape;200;p24"/>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65F0AD"/>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4"/>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B714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4"/>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TR" sz="1600">
                  <a:solidFill>
                    <a:schemeClr val="dk1"/>
                  </a:solidFill>
                </a:rPr>
                <a:t>Time Bound</a:t>
              </a:r>
              <a:endParaRPr b="1" sz="1600">
                <a:solidFill>
                  <a:schemeClr val="dk1"/>
                </a:solidFill>
              </a:endParaRPr>
            </a:p>
          </p:txBody>
        </p:sp>
      </p:grpSp>
      <p:grpSp>
        <p:nvGrpSpPr>
          <p:cNvPr id="203" name="Google Shape;203;p24"/>
          <p:cNvGrpSpPr/>
          <p:nvPr/>
        </p:nvGrpSpPr>
        <p:grpSpPr>
          <a:xfrm>
            <a:off x="4481799" y="1824919"/>
            <a:ext cx="2651705" cy="2755854"/>
            <a:chOff x="4593307" y="804376"/>
            <a:chExt cx="2268741" cy="2444000"/>
          </a:xfrm>
        </p:grpSpPr>
        <p:sp>
          <p:nvSpPr>
            <p:cNvPr id="204" name="Google Shape;204;p24"/>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65F0AD"/>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4"/>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0E945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4"/>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l">
                <a:spcBef>
                  <a:spcPts val="518"/>
                </a:spcBef>
                <a:spcAft>
                  <a:spcPts val="0"/>
                </a:spcAft>
                <a:buNone/>
              </a:pPr>
              <a:r>
                <a:rPr b="1" lang="tr-TR" sz="1600">
                  <a:solidFill>
                    <a:schemeClr val="dk1"/>
                  </a:solidFill>
                </a:rPr>
                <a:t>Measurable</a:t>
              </a:r>
              <a:endParaRPr b="1" sz="1600">
                <a:solidFill>
                  <a:srgbClr val="FFFFFF"/>
                </a:solidFill>
              </a:endParaRPr>
            </a:p>
          </p:txBody>
        </p:sp>
      </p:grpSp>
      <p:sp>
        <p:nvSpPr>
          <p:cNvPr id="207" name="Google Shape;207;p24"/>
          <p:cNvSpPr txBox="1"/>
          <p:nvPr/>
        </p:nvSpPr>
        <p:spPr>
          <a:xfrm>
            <a:off x="4300002" y="6306345"/>
            <a:ext cx="85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8" name="Google Shape;208;p24"/>
          <p:cNvSpPr txBox="1"/>
          <p:nvPr/>
        </p:nvSpPr>
        <p:spPr>
          <a:xfrm>
            <a:off x="3986698" y="3558220"/>
            <a:ext cx="85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800"/>
              <a:t>SMART</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nvSpPr>
        <p:spPr>
          <a:xfrm>
            <a:off x="48650" y="147800"/>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200">
                <a:solidFill>
                  <a:srgbClr val="1B786E"/>
                </a:solidFill>
              </a:rPr>
              <a:t>1.</a:t>
            </a:r>
            <a:r>
              <a:rPr b="1" lang="tr-TR" sz="2400">
                <a:solidFill>
                  <a:srgbClr val="1B786E"/>
                </a:solidFill>
              </a:rPr>
              <a:t>S</a:t>
            </a:r>
            <a:r>
              <a:rPr b="1" lang="tr-TR" sz="1600">
                <a:solidFill>
                  <a:srgbClr val="1B786E"/>
                </a:solidFill>
              </a:rPr>
              <a:t>PECIFIC/BELİRLİ</a:t>
            </a:r>
            <a:endParaRPr b="1" sz="1600">
              <a:solidFill>
                <a:srgbClr val="1B786E"/>
              </a:solidFill>
            </a:endParaRPr>
          </a:p>
        </p:txBody>
      </p:sp>
      <p:sp>
        <p:nvSpPr>
          <p:cNvPr id="214" name="Google Shape;214;p25"/>
          <p:cNvSpPr txBox="1"/>
          <p:nvPr/>
        </p:nvSpPr>
        <p:spPr>
          <a:xfrm>
            <a:off x="56000" y="605925"/>
            <a:ext cx="890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Morhipo markasının pazardaki rakiplerden ayrışmasını, satışlarını yükseltmesini ve kendisini tüketiciye hatırlatmasını temel hedef olarak belirledim. Bunun yanı sıra kampanya tarihlerini net olarak bu aşamada ayarladım.</a:t>
            </a:r>
            <a:endParaRPr b="1"/>
          </a:p>
        </p:txBody>
      </p:sp>
      <p:sp>
        <p:nvSpPr>
          <p:cNvPr id="215" name="Google Shape;215;p25"/>
          <p:cNvSpPr txBox="1"/>
          <p:nvPr/>
        </p:nvSpPr>
        <p:spPr>
          <a:xfrm>
            <a:off x="75275" y="1401900"/>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1B786E"/>
                </a:solidFill>
              </a:rPr>
              <a:t>2.M</a:t>
            </a:r>
            <a:r>
              <a:rPr b="1" lang="tr-TR" sz="1600">
                <a:solidFill>
                  <a:srgbClr val="1B786E"/>
                </a:solidFill>
              </a:rPr>
              <a:t>EASURABLE/ÖLÇÜLEBİLİR</a:t>
            </a:r>
            <a:endParaRPr b="1" sz="1600">
              <a:solidFill>
                <a:srgbClr val="1B786E"/>
              </a:solidFill>
            </a:endParaRPr>
          </a:p>
        </p:txBody>
      </p:sp>
      <p:sp>
        <p:nvSpPr>
          <p:cNvPr id="216" name="Google Shape;216;p25"/>
          <p:cNvSpPr txBox="1"/>
          <p:nvPr/>
        </p:nvSpPr>
        <p:spPr>
          <a:xfrm>
            <a:off x="112000" y="1884800"/>
            <a:ext cx="890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Yapmış olduğum kampanyayla Morhiponun </a:t>
            </a:r>
            <a:r>
              <a:rPr b="1" lang="tr-TR"/>
              <a:t>tıklama</a:t>
            </a:r>
            <a:r>
              <a:rPr b="1" lang="tr-TR"/>
              <a:t> ve gösterim oranlarının yaklaşık 3 katına </a:t>
            </a:r>
            <a:r>
              <a:rPr b="1" lang="tr-TR"/>
              <a:t>çıkarılması</a:t>
            </a:r>
            <a:r>
              <a:rPr b="1" lang="tr-TR"/>
              <a:t> hedefliyorum. Ayrıca markanın kalite değerinin artması ve müşterilerin gözünde güçlü bir konumlandırma da hedeflerim arasında bulunuyor</a:t>
            </a:r>
            <a:endParaRPr b="1"/>
          </a:p>
        </p:txBody>
      </p:sp>
      <p:sp>
        <p:nvSpPr>
          <p:cNvPr id="217" name="Google Shape;217;p25"/>
          <p:cNvSpPr txBox="1"/>
          <p:nvPr/>
        </p:nvSpPr>
        <p:spPr>
          <a:xfrm>
            <a:off x="32125" y="2750550"/>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1B786E"/>
                </a:solidFill>
              </a:rPr>
              <a:t>3.A</a:t>
            </a:r>
            <a:r>
              <a:rPr b="1" lang="tr-TR" sz="1600">
                <a:solidFill>
                  <a:srgbClr val="1B786E"/>
                </a:solidFill>
              </a:rPr>
              <a:t>CHIAVABLE/BAŞARILABİLİR</a:t>
            </a:r>
            <a:r>
              <a:rPr b="1" lang="tr-TR" sz="2400">
                <a:solidFill>
                  <a:srgbClr val="1B786E"/>
                </a:solidFill>
              </a:rPr>
              <a:t> </a:t>
            </a:r>
            <a:endParaRPr b="1" sz="2400">
              <a:solidFill>
                <a:srgbClr val="1B786E"/>
              </a:solidFill>
            </a:endParaRPr>
          </a:p>
        </p:txBody>
      </p:sp>
      <p:sp>
        <p:nvSpPr>
          <p:cNvPr id="218" name="Google Shape;218;p25"/>
          <p:cNvSpPr txBox="1"/>
          <p:nvPr/>
        </p:nvSpPr>
        <p:spPr>
          <a:xfrm>
            <a:off x="114750" y="3205900"/>
            <a:ext cx="890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solidFill>
                  <a:schemeClr val="dk1"/>
                </a:solidFill>
              </a:rPr>
              <a:t>Doğru zamanda doğru hedef kitleye doğru mesajla ulaşılırsa reklam kampanyamız hedeflenen başarılara ulaşabilir. Bu adımlar doğru şekilde atıldığında oluşabilecek riskler en aza inmiş olur</a:t>
            </a:r>
            <a:endParaRPr b="1">
              <a:solidFill>
                <a:schemeClr val="dk1"/>
              </a:solidFill>
            </a:endParaRPr>
          </a:p>
        </p:txBody>
      </p:sp>
      <p:sp>
        <p:nvSpPr>
          <p:cNvPr id="219" name="Google Shape;219;p25"/>
          <p:cNvSpPr txBox="1"/>
          <p:nvPr/>
        </p:nvSpPr>
        <p:spPr>
          <a:xfrm>
            <a:off x="247875" y="5155900"/>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p>
        </p:txBody>
      </p:sp>
      <p:sp>
        <p:nvSpPr>
          <p:cNvPr id="220" name="Google Shape;220;p25"/>
          <p:cNvSpPr txBox="1"/>
          <p:nvPr/>
        </p:nvSpPr>
        <p:spPr>
          <a:xfrm>
            <a:off x="58750" y="4072575"/>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1B786E"/>
                </a:solidFill>
              </a:rPr>
              <a:t>4.R</a:t>
            </a:r>
            <a:r>
              <a:rPr b="1" lang="tr-TR" sz="1600">
                <a:solidFill>
                  <a:srgbClr val="1B786E"/>
                </a:solidFill>
              </a:rPr>
              <a:t>ELEVANT/İLGİLİ</a:t>
            </a:r>
            <a:endParaRPr b="1" sz="1600">
              <a:solidFill>
                <a:srgbClr val="1B786E"/>
              </a:solidFill>
            </a:endParaRPr>
          </a:p>
        </p:txBody>
      </p:sp>
      <p:sp>
        <p:nvSpPr>
          <p:cNvPr id="221" name="Google Shape;221;p25"/>
          <p:cNvSpPr txBox="1"/>
          <p:nvPr/>
        </p:nvSpPr>
        <p:spPr>
          <a:xfrm>
            <a:off x="58750" y="461147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Kampanya modeli direkt olarak hedefle ilişkili durumda. Bilinirliğin kazanca dönüşmesi ve bu kazancın süre gelmesi için tasarlanan bir mode.</a:t>
            </a:r>
            <a:endParaRPr b="1"/>
          </a:p>
        </p:txBody>
      </p:sp>
      <p:sp>
        <p:nvSpPr>
          <p:cNvPr id="222" name="Google Shape;222;p25"/>
          <p:cNvSpPr txBox="1"/>
          <p:nvPr/>
        </p:nvSpPr>
        <p:spPr>
          <a:xfrm>
            <a:off x="101900" y="5338600"/>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1B786E"/>
                </a:solidFill>
              </a:rPr>
              <a:t>5.T</a:t>
            </a:r>
            <a:r>
              <a:rPr b="1" lang="tr-TR" sz="1600">
                <a:solidFill>
                  <a:srgbClr val="1B786E"/>
                </a:solidFill>
              </a:rPr>
              <a:t>IME BOUND/ZAMAN</a:t>
            </a:r>
            <a:endParaRPr b="1" sz="1600">
              <a:solidFill>
                <a:srgbClr val="1B786E"/>
              </a:solidFill>
            </a:endParaRPr>
          </a:p>
        </p:txBody>
      </p:sp>
      <p:sp>
        <p:nvSpPr>
          <p:cNvPr id="223" name="Google Shape;223;p25"/>
          <p:cNvSpPr txBox="1"/>
          <p:nvPr/>
        </p:nvSpPr>
        <p:spPr>
          <a:xfrm>
            <a:off x="101900" y="58435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Kampanyayı  25 Aralık-1 Ocak tarihleri arasında gerçekleşecek şekilde ayarladım.</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nvSpPr>
        <p:spPr>
          <a:xfrm>
            <a:off x="6948264" y="1124744"/>
            <a:ext cx="1944216" cy="53553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tr-TR" sz="1800" u="sng">
                <a:solidFill>
                  <a:schemeClr val="lt1"/>
                </a:solidFill>
                <a:latin typeface="Calibri"/>
                <a:ea typeface="Calibri"/>
                <a:cs typeface="Calibri"/>
                <a:sym typeface="Calibri"/>
              </a:rPr>
              <a:t>TAKIMLAR</a:t>
            </a:r>
            <a:endParaRPr/>
          </a:p>
          <a:p>
            <a:pPr indent="0" lvl="0" marL="0" marR="0" rtl="0" algn="ctr">
              <a:spcBef>
                <a:spcPts val="0"/>
              </a:spcBef>
              <a:spcAft>
                <a:spcPts val="0"/>
              </a:spcAft>
              <a:buNone/>
            </a:pPr>
            <a:r>
              <a:t/>
            </a:r>
            <a:endParaRPr b="1" i="1" sz="1800" u="sng">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SKT T1</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SSG</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ROX TIGERS</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H2k </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C9</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RNG</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EDG</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ANL</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CLG</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Ahq</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TSM </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IM </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G2</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INTZ</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SPLYCE</a:t>
            </a:r>
            <a:endParaRPr/>
          </a:p>
          <a:p>
            <a:pPr indent="-285750" lvl="0" marL="285750" marR="0" rtl="0" algn="l">
              <a:spcBef>
                <a:spcPts val="0"/>
              </a:spcBef>
              <a:spcAft>
                <a:spcPts val="0"/>
              </a:spcAft>
              <a:buClr>
                <a:schemeClr val="lt1"/>
              </a:buClr>
              <a:buSzPts val="1800"/>
              <a:buFont typeface="Noto Sans Symbols"/>
              <a:buChar char="⮚"/>
            </a:pPr>
            <a:r>
              <a:rPr b="1" i="1" lang="tr-TR" sz="1800">
                <a:solidFill>
                  <a:schemeClr val="lt1"/>
                </a:solidFill>
                <a:latin typeface="Calibri"/>
                <a:ea typeface="Calibri"/>
                <a:cs typeface="Calibri"/>
                <a:sym typeface="Calibri"/>
              </a:rPr>
              <a:t>FW</a:t>
            </a:r>
            <a:endParaRPr/>
          </a:p>
          <a:p>
            <a:pPr indent="-171450" lvl="0" marL="285750" marR="0" rtl="0" algn="l">
              <a:spcBef>
                <a:spcPts val="0"/>
              </a:spcBef>
              <a:spcAft>
                <a:spcPts val="0"/>
              </a:spcAft>
              <a:buClr>
                <a:schemeClr val="dk1"/>
              </a:buClr>
              <a:buSzPts val="1800"/>
              <a:buFont typeface="Noto Sans Symbols"/>
              <a:buNone/>
            </a:pPr>
            <a:r>
              <a:t/>
            </a:r>
            <a:endParaRPr b="1" i="1" sz="1800">
              <a:solidFill>
                <a:schemeClr val="lt1"/>
              </a:solidFill>
              <a:latin typeface="Calibri"/>
              <a:ea typeface="Calibri"/>
              <a:cs typeface="Calibri"/>
              <a:sym typeface="Calibri"/>
            </a:endParaRPr>
          </a:p>
        </p:txBody>
      </p:sp>
      <p:sp>
        <p:nvSpPr>
          <p:cNvPr id="229" name="Google Shape;229;p26"/>
          <p:cNvSpPr txBox="1"/>
          <p:nvPr/>
        </p:nvSpPr>
        <p:spPr>
          <a:xfrm>
            <a:off x="35800" y="347025"/>
            <a:ext cx="73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980000"/>
                </a:solidFill>
              </a:rPr>
              <a:t>ERİŞİM</a:t>
            </a:r>
            <a:endParaRPr b="1" sz="2400">
              <a:solidFill>
                <a:srgbClr val="980000"/>
              </a:solidFill>
            </a:endParaRPr>
          </a:p>
        </p:txBody>
      </p:sp>
      <p:sp>
        <p:nvSpPr>
          <p:cNvPr id="230" name="Google Shape;230;p26"/>
          <p:cNvSpPr txBox="1"/>
          <p:nvPr/>
        </p:nvSpPr>
        <p:spPr>
          <a:xfrm>
            <a:off x="19275" y="97040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085631"/>
                </a:solidFill>
              </a:rPr>
              <a:t>MARKA MESAJI</a:t>
            </a:r>
            <a:endParaRPr b="1" sz="1600">
              <a:solidFill>
                <a:srgbClr val="085631"/>
              </a:solidFill>
            </a:endParaRPr>
          </a:p>
        </p:txBody>
      </p:sp>
      <p:sp>
        <p:nvSpPr>
          <p:cNvPr id="231" name="Google Shape;231;p26"/>
          <p:cNvSpPr txBox="1"/>
          <p:nvPr/>
        </p:nvSpPr>
        <p:spPr>
          <a:xfrm>
            <a:off x="-11025" y="1509300"/>
            <a:ext cx="9144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800"/>
              <a:t>Mor Tadında Moda!</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tr-TR"/>
              <a:t>Renklerin dilleri vardır. Mor asaleti,güçlü olmayı temsil eder. Biz de mordan aldığımız ilhamla sizin gücünüzü modayla birleştiriyoruz. İçindeki asaleti bizimle keşfet..</a:t>
            </a:r>
            <a:endParaRPr b="1"/>
          </a:p>
        </p:txBody>
      </p:sp>
      <p:pic>
        <p:nvPicPr>
          <p:cNvPr id="232" name="Google Shape;232;p26"/>
          <p:cNvPicPr preferRelativeResize="0"/>
          <p:nvPr/>
        </p:nvPicPr>
        <p:blipFill>
          <a:blip r:embed="rId3">
            <a:alphaModFix/>
          </a:blip>
          <a:stretch>
            <a:fillRect/>
          </a:stretch>
        </p:blipFill>
        <p:spPr>
          <a:xfrm rot="1799995">
            <a:off x="7452768" y="300475"/>
            <a:ext cx="1487063" cy="1672927"/>
          </a:xfrm>
          <a:prstGeom prst="rect">
            <a:avLst/>
          </a:prstGeom>
          <a:noFill/>
          <a:ln>
            <a:noFill/>
          </a:ln>
        </p:spPr>
      </p:pic>
      <p:sp>
        <p:nvSpPr>
          <p:cNvPr id="233" name="Google Shape;233;p26"/>
          <p:cNvSpPr txBox="1"/>
          <p:nvPr/>
        </p:nvSpPr>
        <p:spPr>
          <a:xfrm>
            <a:off x="1700" y="3145050"/>
            <a:ext cx="734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085631"/>
                </a:solidFill>
              </a:rPr>
              <a:t>PAZARLAMA KANALI SEÇİMİ ve İÇERİK TİPİ</a:t>
            </a:r>
            <a:endParaRPr b="1" sz="1600">
              <a:solidFill>
                <a:srgbClr val="085631"/>
              </a:solidFill>
            </a:endParaRPr>
          </a:p>
        </p:txBody>
      </p:sp>
      <p:sp>
        <p:nvSpPr>
          <p:cNvPr id="234" name="Google Shape;234;p26"/>
          <p:cNvSpPr txBox="1"/>
          <p:nvPr/>
        </p:nvSpPr>
        <p:spPr>
          <a:xfrm>
            <a:off x="3400" y="3833850"/>
            <a:ext cx="9144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Pazarlama kanalını seçerken hedef kitlemi göz önünde bulundurdum. Özellikle İnstagram üzerinden </a:t>
            </a:r>
            <a:r>
              <a:rPr b="1" lang="tr-TR"/>
              <a:t>iletişim</a:t>
            </a:r>
            <a:r>
              <a:rPr b="1" lang="tr-TR"/>
              <a:t> kurabileceğim kitlemin modayı takip eden insanlardan oluştuğunu göz önünde bulundurarak dergi ve gazeteleri de kanal seçiminde kullandım. Bunların yanı sıra bannerlar sunarak kanal seçimimi genişlettim. Ayrıca içerik tiplerini oluştururken daha çok görsel üzerine çalışmanın yararlı olacağına karar verdim. İlk görüşün önemi etkilenme süresi ve etkileşimi en temel hedef olarak baz aldım ve çalışmalarıma bu yönde devam ettim. Bu sayede yeni tüketicilere  hitap ederken mevcut tüketicilerle marka arasındaki bağı pekiştirdim.</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0" l="0" r="0" t="0"/>
          <a:stretch/>
        </p:blipFill>
        <p:spPr>
          <a:xfrm>
            <a:off x="2145639" y="76070"/>
            <a:ext cx="4878827" cy="66849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8"/>
          <p:cNvPicPr preferRelativeResize="0"/>
          <p:nvPr/>
        </p:nvPicPr>
        <p:blipFill rotWithShape="1">
          <a:blip r:embed="rId3">
            <a:alphaModFix/>
          </a:blip>
          <a:srcRect b="0" l="0" r="0" t="0"/>
          <a:stretch/>
        </p:blipFill>
        <p:spPr>
          <a:xfrm>
            <a:off x="1447800" y="282250"/>
            <a:ext cx="6347150" cy="634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rotWithShape="1">
          <a:blip r:embed="rId3">
            <a:alphaModFix/>
          </a:blip>
          <a:srcRect b="0" l="0" r="0" t="0"/>
          <a:stretch/>
        </p:blipFill>
        <p:spPr>
          <a:xfrm>
            <a:off x="2014968" y="0"/>
            <a:ext cx="4823579" cy="64100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0"/>
          <p:cNvPicPr preferRelativeResize="0"/>
          <p:nvPr/>
        </p:nvPicPr>
        <p:blipFill rotWithShape="1">
          <a:blip r:embed="rId3">
            <a:alphaModFix/>
          </a:blip>
          <a:srcRect b="0" l="0" r="0" t="0"/>
          <a:stretch/>
        </p:blipFill>
        <p:spPr>
          <a:xfrm>
            <a:off x="2339750" y="212425"/>
            <a:ext cx="4652400" cy="649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1"/>
          <p:cNvPicPr preferRelativeResize="0"/>
          <p:nvPr/>
        </p:nvPicPr>
        <p:blipFill rotWithShape="1">
          <a:blip r:embed="rId3">
            <a:alphaModFix/>
          </a:blip>
          <a:srcRect b="0" l="0" r="0" t="0"/>
          <a:stretch/>
        </p:blipFill>
        <p:spPr>
          <a:xfrm>
            <a:off x="2339750" y="105250"/>
            <a:ext cx="4920600" cy="660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51400" y="48565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A72A1E"/>
                </a:solidFill>
              </a:rPr>
              <a:t>ÖZETLE MORHİPO KAMPANYASI</a:t>
            </a:r>
            <a:endParaRPr b="1" sz="1600">
              <a:solidFill>
                <a:srgbClr val="A72A1E"/>
              </a:solidFill>
            </a:endParaRPr>
          </a:p>
        </p:txBody>
      </p:sp>
      <p:sp>
        <p:nvSpPr>
          <p:cNvPr id="97" name="Google Shape;97;p14"/>
          <p:cNvSpPr txBox="1"/>
          <p:nvPr/>
        </p:nvSpPr>
        <p:spPr>
          <a:xfrm>
            <a:off x="0" y="1686500"/>
            <a:ext cx="9144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Yıl içerisinde birçok kampanya düzenleyen Morhipo bu defa Mor Yıl Kampanyasıyla müşterilerinin moda </a:t>
            </a:r>
            <a:r>
              <a:rPr b="1" lang="tr-TR"/>
              <a:t>anlayışını</a:t>
            </a:r>
            <a:r>
              <a:rPr b="1" lang="tr-TR"/>
              <a:t> keşfediyor. </a:t>
            </a:r>
            <a:endParaRPr b="1"/>
          </a:p>
          <a:p>
            <a:pPr indent="0" lvl="0" marL="0" rtl="0" algn="l">
              <a:spcBef>
                <a:spcPts val="0"/>
              </a:spcBef>
              <a:spcAft>
                <a:spcPts val="0"/>
              </a:spcAft>
              <a:buNone/>
            </a:pPr>
            <a:r>
              <a:rPr b="1" lang="tr-TR"/>
              <a:t>Gözde çiftler arasında olan Neslihan Atagül ve Kadir Doğulu çifti aralarındaki eşsiz aurayı Morhipo ile paylaşarak bu kampanya sürecinde yer alacaklar. 25 Aralık-1 Ocak tarihleri arasında kullanıcılar </a:t>
            </a:r>
            <a:r>
              <a:rPr b="1" lang="tr-TR" u="sng">
                <a:solidFill>
                  <a:schemeClr val="hlink"/>
                </a:solidFill>
                <a:hlinkClick r:id="rId3"/>
              </a:rPr>
              <a:t>https://www.morhipo.com/</a:t>
            </a:r>
            <a:r>
              <a:rPr b="1" lang="tr-TR"/>
              <a:t> üzerinden hazırladıkları kombin ve ev dizaynlarını göndererek oylamaya katılmaya hak kazanacak. </a:t>
            </a:r>
            <a:endParaRPr b="1"/>
          </a:p>
          <a:p>
            <a:pPr indent="0" lvl="0" marL="0" rtl="0" algn="l">
              <a:spcBef>
                <a:spcPts val="0"/>
              </a:spcBef>
              <a:spcAft>
                <a:spcPts val="0"/>
              </a:spcAft>
              <a:buNone/>
            </a:pPr>
            <a:r>
              <a:rPr b="1" lang="tr-TR"/>
              <a:t>Oylama halk oylaması ve jüri seçimi olarak iki aşamada gerçekleşecek</a:t>
            </a:r>
            <a:endParaRPr b="1"/>
          </a:p>
          <a:p>
            <a:pPr indent="0" lvl="0" marL="0" rtl="0" algn="l">
              <a:spcBef>
                <a:spcPts val="0"/>
              </a:spcBef>
              <a:spcAft>
                <a:spcPts val="0"/>
              </a:spcAft>
              <a:buNone/>
            </a:pPr>
            <a:r>
              <a:rPr b="1" lang="tr-TR"/>
              <a:t>Oylama sonucu seçilen kişilerin hediye çekleri hesaplarına  tanımlanacak ve kampanya son bulacak. </a:t>
            </a:r>
            <a:endParaRPr b="1"/>
          </a:p>
          <a:p>
            <a:pPr indent="0" lvl="0" marL="0" rtl="0" algn="l">
              <a:spcBef>
                <a:spcPts val="0"/>
              </a:spcBef>
              <a:spcAft>
                <a:spcPts val="0"/>
              </a:spcAft>
              <a:buNone/>
            </a:pPr>
            <a:r>
              <a:rPr b="1" lang="tr-TR"/>
              <a:t>Çek değeri 250 TL üzerinden hesaplanacak.. Ev ve yaşam kategorisi ise “yatak odası-yaşam odası-banyo/mutfak” ayrı ayrı değerlendirilip toplamda 750 TL değerinde hediye çeki 3 farklı kişiye tanımlanacak.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nvSpPr>
        <p:spPr>
          <a:xfrm>
            <a:off x="707500" y="497225"/>
            <a:ext cx="7340700" cy="4311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b="1" lang="tr-TR" sz="1600">
                <a:solidFill>
                  <a:srgbClr val="A72A1E"/>
                </a:solidFill>
                <a:highlight>
                  <a:schemeClr val="lt1"/>
                </a:highlight>
              </a:rPr>
              <a:t>GOOGLE ADS KAMPANYA ÖRNEK-ÖZET-1</a:t>
            </a:r>
            <a:endParaRPr b="1" sz="1600">
              <a:solidFill>
                <a:srgbClr val="A72A1E"/>
              </a:solidFill>
              <a:highlight>
                <a:schemeClr val="lt1"/>
              </a:highlight>
            </a:endParaRPr>
          </a:p>
        </p:txBody>
      </p:sp>
      <p:pic>
        <p:nvPicPr>
          <p:cNvPr id="271" name="Google Shape;271;p32"/>
          <p:cNvPicPr preferRelativeResize="0"/>
          <p:nvPr/>
        </p:nvPicPr>
        <p:blipFill>
          <a:blip r:embed="rId3">
            <a:alphaModFix/>
          </a:blip>
          <a:stretch>
            <a:fillRect/>
          </a:stretch>
        </p:blipFill>
        <p:spPr>
          <a:xfrm>
            <a:off x="228600" y="1461725"/>
            <a:ext cx="8839201" cy="37882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3"/>
          <p:cNvPicPr preferRelativeResize="0"/>
          <p:nvPr/>
        </p:nvPicPr>
        <p:blipFill rotWithShape="1">
          <a:blip r:embed="rId3">
            <a:alphaModFix/>
          </a:blip>
          <a:srcRect b="21840" l="0" r="0" t="-21840"/>
          <a:stretch/>
        </p:blipFill>
        <p:spPr>
          <a:xfrm>
            <a:off x="152400" y="152400"/>
            <a:ext cx="8839201" cy="41921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4"/>
          <p:cNvPicPr preferRelativeResize="0"/>
          <p:nvPr/>
        </p:nvPicPr>
        <p:blipFill>
          <a:blip r:embed="rId3">
            <a:alphaModFix/>
          </a:blip>
          <a:stretch>
            <a:fillRect/>
          </a:stretch>
        </p:blipFill>
        <p:spPr>
          <a:xfrm>
            <a:off x="152400" y="1066800"/>
            <a:ext cx="8839201" cy="41784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5"/>
          <p:cNvPicPr preferRelativeResize="0"/>
          <p:nvPr/>
        </p:nvPicPr>
        <p:blipFill>
          <a:blip r:embed="rId3">
            <a:alphaModFix/>
          </a:blip>
          <a:stretch>
            <a:fillRect/>
          </a:stretch>
        </p:blipFill>
        <p:spPr>
          <a:xfrm>
            <a:off x="152400" y="1219200"/>
            <a:ext cx="8839201" cy="41979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nvSpPr>
        <p:spPr>
          <a:xfrm>
            <a:off x="-533400" y="1502875"/>
            <a:ext cx="9448800" cy="554100"/>
          </a:xfrm>
          <a:prstGeom prst="rect">
            <a:avLst/>
          </a:prstGeom>
          <a:noFill/>
          <a:ln>
            <a:noFill/>
          </a:ln>
        </p:spPr>
        <p:txBody>
          <a:bodyPr anchorCtr="0" anchor="t" bIns="91425" lIns="91425" spcFirstLastPara="1" rIns="91425" wrap="square" tIns="91425">
            <a:spAutoFit/>
          </a:bodyPr>
          <a:lstStyle/>
          <a:p>
            <a:pPr indent="0" lvl="0" marL="2286000" rtl="0" algn="l">
              <a:spcBef>
                <a:spcPts val="0"/>
              </a:spcBef>
              <a:spcAft>
                <a:spcPts val="0"/>
              </a:spcAft>
              <a:buNone/>
            </a:pPr>
            <a:r>
              <a:rPr b="1" lang="tr-TR" sz="2400"/>
              <a:t>T.C  İSTANBUL MALTEPE ÜNİVERSİTESİ</a:t>
            </a:r>
            <a:endParaRPr b="1" sz="2400"/>
          </a:p>
        </p:txBody>
      </p:sp>
      <p:sp>
        <p:nvSpPr>
          <p:cNvPr id="295" name="Google Shape;295;p36"/>
          <p:cNvSpPr txBox="1"/>
          <p:nvPr/>
        </p:nvSpPr>
        <p:spPr>
          <a:xfrm>
            <a:off x="48650" y="4423275"/>
            <a:ext cx="7337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800"/>
              <a:t>Büşra DEMİR</a:t>
            </a:r>
            <a:endParaRPr b="1" sz="1800"/>
          </a:p>
          <a:p>
            <a:pPr indent="0" lvl="0" marL="0" rtl="0" algn="l">
              <a:spcBef>
                <a:spcPts val="0"/>
              </a:spcBef>
              <a:spcAft>
                <a:spcPts val="0"/>
              </a:spcAft>
              <a:buNone/>
            </a:pPr>
            <a:r>
              <a:rPr b="1" lang="tr-TR" sz="1800"/>
              <a:t>150503001</a:t>
            </a:r>
            <a:endParaRPr b="1" sz="1800"/>
          </a:p>
          <a:p>
            <a:pPr indent="0" lvl="0" marL="0" rtl="0" algn="l">
              <a:spcBef>
                <a:spcPts val="0"/>
              </a:spcBef>
              <a:spcAft>
                <a:spcPts val="0"/>
              </a:spcAft>
              <a:buNone/>
            </a:pPr>
            <a:r>
              <a:rPr b="1" lang="tr-TR" sz="1800"/>
              <a:t>HİT-3</a:t>
            </a:r>
            <a:endParaRPr b="1" sz="1800"/>
          </a:p>
          <a:p>
            <a:pPr indent="0" lvl="0" marL="0" rtl="0" algn="l">
              <a:spcBef>
                <a:spcPts val="0"/>
              </a:spcBef>
              <a:spcAft>
                <a:spcPts val="0"/>
              </a:spcAft>
              <a:buNone/>
            </a:pPr>
            <a:r>
              <a:rPr b="1" lang="tr-TR" sz="1800"/>
              <a:t>2017/Güz</a:t>
            </a:r>
            <a:endParaRPr b="1" sz="1800"/>
          </a:p>
        </p:txBody>
      </p:sp>
      <p:sp>
        <p:nvSpPr>
          <p:cNvPr id="296" name="Google Shape;296;p36"/>
          <p:cNvSpPr txBox="1"/>
          <p:nvPr/>
        </p:nvSpPr>
        <p:spPr>
          <a:xfrm>
            <a:off x="201050" y="2369550"/>
            <a:ext cx="10377000" cy="461700"/>
          </a:xfrm>
          <a:prstGeom prst="rect">
            <a:avLst/>
          </a:prstGeom>
          <a:noFill/>
          <a:ln>
            <a:noFill/>
          </a:ln>
        </p:spPr>
        <p:txBody>
          <a:bodyPr anchorCtr="0" anchor="t" bIns="91425" lIns="91425" spcFirstLastPara="1" rIns="91425" wrap="square" tIns="91425">
            <a:spAutoFit/>
          </a:bodyPr>
          <a:lstStyle/>
          <a:p>
            <a:pPr indent="0" lvl="0" marL="2286000" rtl="0" algn="l">
              <a:spcBef>
                <a:spcPts val="0"/>
              </a:spcBef>
              <a:spcAft>
                <a:spcPts val="0"/>
              </a:spcAft>
              <a:buNone/>
            </a:pPr>
            <a:r>
              <a:rPr b="1" lang="tr-TR" sz="1800"/>
              <a:t>DÖNEM BİTİRME PROJESİ 1.ADIM</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15600" y="56185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085631"/>
                </a:solidFill>
              </a:rPr>
              <a:t>Örnek Site Görünümü-1</a:t>
            </a:r>
            <a:endParaRPr b="1" sz="1600">
              <a:solidFill>
                <a:srgbClr val="085631"/>
              </a:solidFill>
            </a:endParaRPr>
          </a:p>
        </p:txBody>
      </p:sp>
      <p:pic>
        <p:nvPicPr>
          <p:cNvPr id="104" name="Google Shape;104;p15"/>
          <p:cNvPicPr preferRelativeResize="0"/>
          <p:nvPr/>
        </p:nvPicPr>
        <p:blipFill rotWithShape="1">
          <a:blip r:embed="rId3">
            <a:alphaModFix/>
          </a:blip>
          <a:srcRect b="0" l="0" r="0" t="0"/>
          <a:stretch/>
        </p:blipFill>
        <p:spPr>
          <a:xfrm>
            <a:off x="6524" y="1240979"/>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nvSpPr>
        <p:spPr>
          <a:xfrm>
            <a:off x="127600" y="54810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085631"/>
                </a:solidFill>
              </a:rPr>
              <a:t>Örnek Site Görünümü-2</a:t>
            </a:r>
            <a:endParaRPr b="1" sz="1600">
              <a:solidFill>
                <a:srgbClr val="085631"/>
              </a:solidFill>
            </a:endParaRPr>
          </a:p>
        </p:txBody>
      </p:sp>
      <p:pic>
        <p:nvPicPr>
          <p:cNvPr id="111" name="Google Shape;111;p16"/>
          <p:cNvPicPr preferRelativeResize="0"/>
          <p:nvPr/>
        </p:nvPicPr>
        <p:blipFill rotWithShape="1">
          <a:blip r:embed="rId3">
            <a:alphaModFix/>
          </a:blip>
          <a:srcRect b="5276" l="0" r="0" t="0"/>
          <a:stretch/>
        </p:blipFill>
        <p:spPr>
          <a:xfrm>
            <a:off x="271450" y="1425250"/>
            <a:ext cx="8676076" cy="4623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9175" y="51870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085631"/>
                </a:solidFill>
              </a:rPr>
              <a:t>Örnek Site Görünümü-3</a:t>
            </a:r>
            <a:endParaRPr b="1" sz="1600">
              <a:solidFill>
                <a:srgbClr val="085631"/>
              </a:solidFill>
            </a:endParaRPr>
          </a:p>
        </p:txBody>
      </p:sp>
      <p:pic>
        <p:nvPicPr>
          <p:cNvPr id="118" name="Google Shape;118;p17"/>
          <p:cNvPicPr preferRelativeResize="0"/>
          <p:nvPr/>
        </p:nvPicPr>
        <p:blipFill rotWithShape="1">
          <a:blip r:embed="rId3">
            <a:alphaModFix/>
          </a:blip>
          <a:srcRect b="0" l="0" r="0" t="0"/>
          <a:stretch/>
        </p:blipFill>
        <p:spPr>
          <a:xfrm>
            <a:off x="76200" y="1269350"/>
            <a:ext cx="8411376" cy="4731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nvSpPr>
        <p:spPr>
          <a:xfrm>
            <a:off x="567827" y="329288"/>
            <a:ext cx="8064900" cy="451800"/>
          </a:xfrm>
          <a:prstGeom prst="rect">
            <a:avLst/>
          </a:prstGeom>
          <a:noFill/>
          <a:ln>
            <a:noFill/>
          </a:ln>
        </p:spPr>
        <p:txBody>
          <a:bodyPr anchorCtr="0" anchor="t" bIns="45700" lIns="108000" spcFirstLastPara="1" rIns="288000" wrap="square" tIns="36000">
            <a:noAutofit/>
          </a:bodyPr>
          <a:lstStyle/>
          <a:p>
            <a:pPr indent="0" lvl="0" marL="2743200" marR="0" rtl="0" algn="l">
              <a:spcBef>
                <a:spcPts val="0"/>
              </a:spcBef>
              <a:spcAft>
                <a:spcPts val="0"/>
              </a:spcAft>
              <a:buNone/>
            </a:pPr>
            <a:r>
              <a:rPr b="1" lang="tr-TR" sz="2400">
                <a:solidFill>
                  <a:srgbClr val="980000"/>
                </a:solidFill>
                <a:latin typeface="Bookman Old Style"/>
                <a:ea typeface="Bookman Old Style"/>
                <a:cs typeface="Bookman Old Style"/>
                <a:sym typeface="Bookman Old Style"/>
              </a:rPr>
              <a:t>Strateji Adımları</a:t>
            </a:r>
            <a:endParaRPr b="1" sz="2400">
              <a:solidFill>
                <a:srgbClr val="980000"/>
              </a:solidFill>
              <a:latin typeface="Bookman Old Style"/>
              <a:ea typeface="Bookman Old Style"/>
              <a:cs typeface="Bookman Old Style"/>
              <a:sym typeface="Bookman Old Style"/>
            </a:endParaRPr>
          </a:p>
        </p:txBody>
      </p:sp>
      <p:sp>
        <p:nvSpPr>
          <p:cNvPr id="124" name="Google Shape;124;p18"/>
          <p:cNvSpPr/>
          <p:nvPr/>
        </p:nvSpPr>
        <p:spPr>
          <a:xfrm>
            <a:off x="18350" y="3712675"/>
            <a:ext cx="1801200" cy="62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ANALİZ</a:t>
            </a:r>
            <a:endParaRPr/>
          </a:p>
        </p:txBody>
      </p:sp>
      <p:sp>
        <p:nvSpPr>
          <p:cNvPr id="125" name="Google Shape;125;p18"/>
          <p:cNvSpPr/>
          <p:nvPr/>
        </p:nvSpPr>
        <p:spPr>
          <a:xfrm>
            <a:off x="1847150" y="3712675"/>
            <a:ext cx="1801200" cy="62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PLANLAMA</a:t>
            </a:r>
            <a:endParaRPr/>
          </a:p>
        </p:txBody>
      </p:sp>
      <p:sp>
        <p:nvSpPr>
          <p:cNvPr id="126" name="Google Shape;126;p18"/>
          <p:cNvSpPr/>
          <p:nvPr/>
        </p:nvSpPr>
        <p:spPr>
          <a:xfrm>
            <a:off x="3675950" y="3712675"/>
            <a:ext cx="1801200" cy="62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ERİŞİM</a:t>
            </a:r>
            <a:endParaRPr/>
          </a:p>
        </p:txBody>
      </p:sp>
      <p:sp>
        <p:nvSpPr>
          <p:cNvPr id="127" name="Google Shape;127;p18"/>
          <p:cNvSpPr/>
          <p:nvPr/>
        </p:nvSpPr>
        <p:spPr>
          <a:xfrm>
            <a:off x="7333550" y="3712675"/>
            <a:ext cx="1801200" cy="62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ETKİLEŞİM</a:t>
            </a:r>
            <a:endParaRPr/>
          </a:p>
        </p:txBody>
      </p:sp>
      <p:sp>
        <p:nvSpPr>
          <p:cNvPr id="128" name="Google Shape;128;p18"/>
          <p:cNvSpPr/>
          <p:nvPr/>
        </p:nvSpPr>
        <p:spPr>
          <a:xfrm>
            <a:off x="5504750" y="3712675"/>
            <a:ext cx="1801200" cy="62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TR"/>
              <a:t>DÖNÜŞÜM</a:t>
            </a:r>
            <a:endParaRPr/>
          </a:p>
        </p:txBody>
      </p:sp>
      <p:sp>
        <p:nvSpPr>
          <p:cNvPr id="129" name="Google Shape;129;p18"/>
          <p:cNvSpPr txBox="1"/>
          <p:nvPr/>
        </p:nvSpPr>
        <p:spPr>
          <a:xfrm>
            <a:off x="34425" y="1457900"/>
            <a:ext cx="806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t>Bir dijital pazarlama stratejisi 5 temel adımdan oluşur;</a:t>
            </a:r>
            <a:endParaRPr b="1" sz="1600"/>
          </a:p>
        </p:txBody>
      </p:sp>
      <p:pic>
        <p:nvPicPr>
          <p:cNvPr id="130" name="Google Shape;130;p18"/>
          <p:cNvPicPr preferRelativeResize="0"/>
          <p:nvPr/>
        </p:nvPicPr>
        <p:blipFill>
          <a:blip r:embed="rId3">
            <a:alphaModFix/>
          </a:blip>
          <a:stretch>
            <a:fillRect/>
          </a:stretch>
        </p:blipFill>
        <p:spPr>
          <a:xfrm>
            <a:off x="34425" y="4182425"/>
            <a:ext cx="1437551" cy="1116574"/>
          </a:xfrm>
          <a:prstGeom prst="rect">
            <a:avLst/>
          </a:prstGeom>
          <a:noFill/>
          <a:ln>
            <a:noFill/>
          </a:ln>
        </p:spPr>
      </p:pic>
      <p:pic>
        <p:nvPicPr>
          <p:cNvPr id="131" name="Google Shape;131;p18"/>
          <p:cNvPicPr preferRelativeResize="0"/>
          <p:nvPr/>
        </p:nvPicPr>
        <p:blipFill>
          <a:blip r:embed="rId4">
            <a:alphaModFix/>
          </a:blip>
          <a:stretch>
            <a:fillRect/>
          </a:stretch>
        </p:blipFill>
        <p:spPr>
          <a:xfrm>
            <a:off x="1770950" y="2931324"/>
            <a:ext cx="1489536" cy="842949"/>
          </a:xfrm>
          <a:prstGeom prst="rect">
            <a:avLst/>
          </a:prstGeom>
          <a:noFill/>
          <a:ln>
            <a:noFill/>
          </a:ln>
        </p:spPr>
      </p:pic>
      <p:pic>
        <p:nvPicPr>
          <p:cNvPr id="132" name="Google Shape;132;p18"/>
          <p:cNvPicPr preferRelativeResize="0"/>
          <p:nvPr/>
        </p:nvPicPr>
        <p:blipFill>
          <a:blip r:embed="rId5">
            <a:alphaModFix/>
          </a:blip>
          <a:stretch>
            <a:fillRect/>
          </a:stretch>
        </p:blipFill>
        <p:spPr>
          <a:xfrm>
            <a:off x="3688773" y="4252750"/>
            <a:ext cx="1400503" cy="808625"/>
          </a:xfrm>
          <a:prstGeom prst="rect">
            <a:avLst/>
          </a:prstGeom>
          <a:noFill/>
          <a:ln>
            <a:noFill/>
          </a:ln>
        </p:spPr>
      </p:pic>
      <p:pic>
        <p:nvPicPr>
          <p:cNvPr id="133" name="Google Shape;133;p18"/>
          <p:cNvPicPr preferRelativeResize="0"/>
          <p:nvPr/>
        </p:nvPicPr>
        <p:blipFill>
          <a:blip r:embed="rId6">
            <a:alphaModFix/>
          </a:blip>
          <a:stretch>
            <a:fillRect/>
          </a:stretch>
        </p:blipFill>
        <p:spPr>
          <a:xfrm>
            <a:off x="5502000" y="2974563"/>
            <a:ext cx="1437552" cy="808637"/>
          </a:xfrm>
          <a:prstGeom prst="rect">
            <a:avLst/>
          </a:prstGeom>
          <a:noFill/>
          <a:ln>
            <a:noFill/>
          </a:ln>
        </p:spPr>
      </p:pic>
      <p:pic>
        <p:nvPicPr>
          <p:cNvPr id="134" name="Google Shape;134;p18"/>
          <p:cNvPicPr preferRelativeResize="0"/>
          <p:nvPr/>
        </p:nvPicPr>
        <p:blipFill>
          <a:blip r:embed="rId7">
            <a:alphaModFix/>
          </a:blip>
          <a:stretch>
            <a:fillRect/>
          </a:stretch>
        </p:blipFill>
        <p:spPr>
          <a:xfrm>
            <a:off x="7217050" y="4264564"/>
            <a:ext cx="1688049" cy="993236"/>
          </a:xfrm>
          <a:prstGeom prst="rect">
            <a:avLst/>
          </a:prstGeom>
          <a:noFill/>
          <a:ln>
            <a:noFill/>
          </a:ln>
        </p:spPr>
      </p:pic>
      <p:sp>
        <p:nvSpPr>
          <p:cNvPr id="135" name="Google Shape;135;p18"/>
          <p:cNvSpPr txBox="1"/>
          <p:nvPr/>
        </p:nvSpPr>
        <p:spPr>
          <a:xfrm>
            <a:off x="151475" y="6411825"/>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t>Dönüşüm ve etkileşim aşaması anlatılmayacaktır.</a:t>
            </a:r>
            <a:endParaRPr b="1"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nvSpPr>
        <p:spPr>
          <a:xfrm>
            <a:off x="21700" y="174100"/>
            <a:ext cx="2011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400">
                <a:solidFill>
                  <a:srgbClr val="A72A1E"/>
                </a:solidFill>
                <a:highlight>
                  <a:schemeClr val="lt1"/>
                </a:highlight>
              </a:rPr>
              <a:t>ANALİZ</a:t>
            </a:r>
            <a:endParaRPr b="1" sz="2400">
              <a:solidFill>
                <a:srgbClr val="A72A1E"/>
              </a:solidFill>
              <a:highlight>
                <a:schemeClr val="lt1"/>
              </a:highlight>
            </a:endParaRPr>
          </a:p>
        </p:txBody>
      </p:sp>
      <p:sp>
        <p:nvSpPr>
          <p:cNvPr id="141" name="Google Shape;141;p19"/>
          <p:cNvSpPr txBox="1"/>
          <p:nvPr/>
        </p:nvSpPr>
        <p:spPr>
          <a:xfrm>
            <a:off x="2750" y="907975"/>
            <a:ext cx="8675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1B786E"/>
                </a:solidFill>
              </a:rPr>
              <a:t>1. </a:t>
            </a:r>
            <a:r>
              <a:rPr b="1" lang="tr-TR" sz="1600">
                <a:solidFill>
                  <a:srgbClr val="1B786E"/>
                </a:solidFill>
              </a:rPr>
              <a:t>SWOT ANALİZİ</a:t>
            </a:r>
            <a:endParaRPr b="1" sz="1600">
              <a:solidFill>
                <a:srgbClr val="1B786E"/>
              </a:solidFill>
            </a:endParaRPr>
          </a:p>
          <a:p>
            <a:pPr indent="0" lvl="0" marL="0" rtl="0" algn="l">
              <a:spcBef>
                <a:spcPts val="0"/>
              </a:spcBef>
              <a:spcAft>
                <a:spcPts val="0"/>
              </a:spcAft>
              <a:buNone/>
            </a:pPr>
            <a:r>
              <a:t/>
            </a:r>
            <a:endParaRPr b="1" sz="1600">
              <a:solidFill>
                <a:srgbClr val="1B786E"/>
              </a:solidFill>
            </a:endParaRPr>
          </a:p>
          <a:p>
            <a:pPr indent="0" lvl="0" marL="0" rtl="0" algn="l">
              <a:spcBef>
                <a:spcPts val="0"/>
              </a:spcBef>
              <a:spcAft>
                <a:spcPts val="0"/>
              </a:spcAft>
              <a:buNone/>
            </a:pPr>
            <a:r>
              <a:t/>
            </a:r>
            <a:endParaRPr b="1" sz="1600">
              <a:solidFill>
                <a:srgbClr val="1B786E"/>
              </a:solidFill>
            </a:endParaRPr>
          </a:p>
        </p:txBody>
      </p:sp>
      <p:sp>
        <p:nvSpPr>
          <p:cNvPr id="142" name="Google Shape;142;p19"/>
          <p:cNvSpPr/>
          <p:nvPr/>
        </p:nvSpPr>
        <p:spPr>
          <a:xfrm>
            <a:off x="934600" y="555100"/>
            <a:ext cx="7200300" cy="6683700"/>
          </a:xfrm>
          <a:prstGeom prst="mathPlus">
            <a:avLst>
              <a:gd fmla="val 23520" name="adj1"/>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2500"/>
              <a:t>S</a:t>
            </a:r>
            <a:r>
              <a:rPr lang="tr-TR"/>
              <a:t>TRENGTHS</a:t>
            </a:r>
            <a:endParaRPr/>
          </a:p>
        </p:txBody>
      </p:sp>
      <p:sp>
        <p:nvSpPr>
          <p:cNvPr id="143" name="Google Shape;143;p19"/>
          <p:cNvSpPr txBox="1"/>
          <p:nvPr/>
        </p:nvSpPr>
        <p:spPr>
          <a:xfrm>
            <a:off x="1671800" y="1520325"/>
            <a:ext cx="1903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tr-TR">
                <a:latin typeface="Calibri"/>
                <a:ea typeface="Calibri"/>
                <a:cs typeface="Calibri"/>
                <a:sym typeface="Calibri"/>
              </a:rPr>
              <a:t>Kurumsallaşmış köklü bir şirket olması</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tr-TR">
                <a:latin typeface="Calibri"/>
                <a:ea typeface="Calibri"/>
                <a:cs typeface="Calibri"/>
                <a:sym typeface="Calibri"/>
              </a:rPr>
              <a:t>Genç,dinamik ve yeniliğe açık görüşleri benimsemesi</a:t>
            </a:r>
            <a:endParaRPr b="1">
              <a:latin typeface="Calibri"/>
              <a:ea typeface="Calibri"/>
              <a:cs typeface="Calibri"/>
              <a:sym typeface="Calibri"/>
            </a:endParaRPr>
          </a:p>
        </p:txBody>
      </p:sp>
      <p:sp>
        <p:nvSpPr>
          <p:cNvPr id="144" name="Google Shape;144;p19"/>
          <p:cNvSpPr txBox="1"/>
          <p:nvPr/>
        </p:nvSpPr>
        <p:spPr>
          <a:xfrm>
            <a:off x="3766850" y="1800350"/>
            <a:ext cx="733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500"/>
              <a:t>W</a:t>
            </a:r>
            <a:r>
              <a:rPr lang="tr-TR"/>
              <a:t>EAKNESSES</a:t>
            </a:r>
            <a:endParaRPr/>
          </a:p>
        </p:txBody>
      </p:sp>
      <p:sp>
        <p:nvSpPr>
          <p:cNvPr id="145" name="Google Shape;145;p19"/>
          <p:cNvSpPr txBox="1"/>
          <p:nvPr/>
        </p:nvSpPr>
        <p:spPr>
          <a:xfrm>
            <a:off x="5334000" y="1497375"/>
            <a:ext cx="2346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tr-TR">
                <a:latin typeface="Calibri"/>
                <a:ea typeface="Calibri"/>
                <a:cs typeface="Calibri"/>
                <a:sym typeface="Calibri"/>
              </a:rPr>
              <a:t>Dijital pazara uyum sağlayamaması</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tr-TR">
                <a:latin typeface="Calibri"/>
                <a:ea typeface="Calibri"/>
                <a:cs typeface="Calibri"/>
                <a:sym typeface="Calibri"/>
              </a:rPr>
              <a:t>Artan rakiplerini ve tendleri takip etmekte güçlük çekmesi</a:t>
            </a:r>
            <a:endParaRPr b="1">
              <a:latin typeface="Calibri"/>
              <a:ea typeface="Calibri"/>
              <a:cs typeface="Calibri"/>
              <a:sym typeface="Calibri"/>
            </a:endParaRPr>
          </a:p>
        </p:txBody>
      </p:sp>
      <p:sp>
        <p:nvSpPr>
          <p:cNvPr id="146" name="Google Shape;146;p19"/>
          <p:cNvSpPr txBox="1"/>
          <p:nvPr/>
        </p:nvSpPr>
        <p:spPr>
          <a:xfrm>
            <a:off x="5475375" y="3588750"/>
            <a:ext cx="733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500"/>
              <a:t>O</a:t>
            </a:r>
            <a:r>
              <a:rPr lang="tr-TR"/>
              <a:t>PPORTUNITIES</a:t>
            </a:r>
            <a:endParaRPr/>
          </a:p>
        </p:txBody>
      </p:sp>
      <p:sp>
        <p:nvSpPr>
          <p:cNvPr id="147" name="Google Shape;147;p19"/>
          <p:cNvSpPr txBox="1"/>
          <p:nvPr/>
        </p:nvSpPr>
        <p:spPr>
          <a:xfrm>
            <a:off x="5356950" y="4772150"/>
            <a:ext cx="24594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tr-TR">
                <a:latin typeface="Calibri"/>
                <a:ea typeface="Calibri"/>
                <a:cs typeface="Calibri"/>
                <a:sym typeface="Calibri"/>
              </a:rPr>
              <a:t>Geniş bir hedef kitle yelpazesine sahip olması</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tr-TR">
                <a:latin typeface="Calibri"/>
                <a:ea typeface="Calibri"/>
                <a:cs typeface="Calibri"/>
                <a:sym typeface="Calibri"/>
              </a:rPr>
              <a:t>Tüketicisinin ilgisini çekecek kampanyalar yaratabilecek imkanlara sahip olaması</a:t>
            </a:r>
            <a:endParaRPr b="1">
              <a:latin typeface="Calibri"/>
              <a:ea typeface="Calibri"/>
              <a:cs typeface="Calibri"/>
              <a:sym typeface="Calibri"/>
            </a:endParaRPr>
          </a:p>
        </p:txBody>
      </p:sp>
      <p:sp>
        <p:nvSpPr>
          <p:cNvPr id="148" name="Google Shape;148;p19"/>
          <p:cNvSpPr txBox="1"/>
          <p:nvPr/>
        </p:nvSpPr>
        <p:spPr>
          <a:xfrm>
            <a:off x="3756750" y="5443250"/>
            <a:ext cx="733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2500"/>
              <a:t>T</a:t>
            </a:r>
            <a:r>
              <a:rPr lang="tr-TR"/>
              <a:t>HREATS</a:t>
            </a:r>
            <a:endParaRPr/>
          </a:p>
        </p:txBody>
      </p:sp>
      <p:sp>
        <p:nvSpPr>
          <p:cNvPr id="149" name="Google Shape;149;p19"/>
          <p:cNvSpPr txBox="1"/>
          <p:nvPr/>
        </p:nvSpPr>
        <p:spPr>
          <a:xfrm>
            <a:off x="1671800" y="4640850"/>
            <a:ext cx="2346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tr-TR">
                <a:latin typeface="Calibri"/>
                <a:ea typeface="Calibri"/>
                <a:cs typeface="Calibri"/>
                <a:sym typeface="Calibri"/>
              </a:rPr>
              <a:t>Dijital pazarın genişlemesiyle artan rakipler ve benzer kampanyaların sunulması</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tr-TR">
                <a:latin typeface="Calibri"/>
                <a:ea typeface="Calibri"/>
                <a:cs typeface="Calibri"/>
                <a:sym typeface="Calibri"/>
              </a:rPr>
              <a:t>Gelişen teknolojiyle müşteri bilgilerinin özelleştirilmeden çıkması</a:t>
            </a:r>
            <a:endParaRPr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nvSpPr>
        <p:spPr>
          <a:xfrm>
            <a:off x="74375" y="-9175"/>
            <a:ext cx="733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rgbClr val="1B786E"/>
              </a:solidFill>
            </a:endParaRPr>
          </a:p>
          <a:p>
            <a:pPr indent="0" lvl="0" marL="457200" rtl="0" algn="l">
              <a:spcBef>
                <a:spcPts val="0"/>
              </a:spcBef>
              <a:spcAft>
                <a:spcPts val="0"/>
              </a:spcAft>
              <a:buNone/>
            </a:pPr>
            <a:r>
              <a:t/>
            </a:r>
            <a:endParaRPr b="1" sz="1600">
              <a:solidFill>
                <a:srgbClr val="1B786E"/>
              </a:solidFill>
            </a:endParaRPr>
          </a:p>
          <a:p>
            <a:pPr indent="0" lvl="0" marL="0" rtl="0" algn="l">
              <a:spcBef>
                <a:spcPts val="0"/>
              </a:spcBef>
              <a:spcAft>
                <a:spcPts val="0"/>
              </a:spcAft>
              <a:buNone/>
            </a:pPr>
            <a:r>
              <a:rPr b="1" lang="tr-TR" sz="1600">
                <a:solidFill>
                  <a:srgbClr val="1B786E"/>
                </a:solidFill>
              </a:rPr>
              <a:t>2.  TREND ANALİZİ</a:t>
            </a:r>
            <a:endParaRPr b="1" sz="1600">
              <a:solidFill>
                <a:srgbClr val="1B786E"/>
              </a:solidFill>
            </a:endParaRPr>
          </a:p>
        </p:txBody>
      </p:sp>
      <p:sp>
        <p:nvSpPr>
          <p:cNvPr id="155" name="Google Shape;155;p20"/>
          <p:cNvSpPr txBox="1"/>
          <p:nvPr/>
        </p:nvSpPr>
        <p:spPr>
          <a:xfrm>
            <a:off x="30300" y="1138400"/>
            <a:ext cx="8961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Google</a:t>
            </a:r>
            <a:r>
              <a:rPr b="1" lang="tr-TR"/>
              <a:t> Trend kullanarak yaptığım bu analiz hem kampanya </a:t>
            </a:r>
            <a:r>
              <a:rPr b="1" lang="tr-TR"/>
              <a:t>tarihleri</a:t>
            </a:r>
            <a:r>
              <a:rPr b="1" lang="tr-TR"/>
              <a:t> </a:t>
            </a:r>
            <a:r>
              <a:rPr b="1" lang="tr-TR"/>
              <a:t>belirlemede bana yardımcı oldu hem de rakiplerimin arama hacimlerini görmemi sağladı. Anahtar kelimeleri,reklam metinlerini oluştururken kullandığım </a:t>
            </a:r>
            <a:r>
              <a:rPr b="1" lang="tr-TR"/>
              <a:t> vurgulamaları seçme gibi müşteriyi harekete  geçirecek eylemsel kelimeleri bu aşamada belirledim;</a:t>
            </a:r>
            <a:endParaRPr b="1"/>
          </a:p>
        </p:txBody>
      </p:sp>
      <p:sp>
        <p:nvSpPr>
          <p:cNvPr id="156" name="Google Shape;156;p20"/>
          <p:cNvSpPr txBox="1"/>
          <p:nvPr/>
        </p:nvSpPr>
        <p:spPr>
          <a:xfrm>
            <a:off x="190950" y="2496250"/>
            <a:ext cx="73371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tr-TR" sz="1600"/>
              <a:t>Elbise,kaban,ayakkabı gibi derinselliği olan kelimeler yılın hemen her </a:t>
            </a:r>
            <a:r>
              <a:rPr lang="tr-TR" sz="1600"/>
              <a:t>döneminde</a:t>
            </a:r>
            <a:r>
              <a:rPr lang="tr-TR" sz="1600"/>
              <a:t> trendlerde. Fakat özellikle kış aylarına doğru yoğunluk kazandığı için kampanya tarihleri yılbaşını kapsayacak şekilde belirledim</a:t>
            </a:r>
            <a:endParaRPr sz="1600"/>
          </a:p>
          <a:p>
            <a:pPr indent="-330200" lvl="0" marL="457200" rtl="0" algn="l">
              <a:spcBef>
                <a:spcPts val="0"/>
              </a:spcBef>
              <a:spcAft>
                <a:spcPts val="0"/>
              </a:spcAft>
              <a:buSzPts val="1600"/>
              <a:buChar char="❖"/>
            </a:pPr>
            <a:r>
              <a:rPr lang="tr-TR" sz="1600"/>
              <a:t>Anahtar kelimelerimi yine kelime trendlerini baz alarak; aksesuar, giyim, ceket, kaban gibi genel terimlerden seçtim</a:t>
            </a:r>
            <a:endParaRPr sz="1600"/>
          </a:p>
          <a:p>
            <a:pPr indent="-330200" lvl="0" marL="457200" rtl="0" algn="l">
              <a:spcBef>
                <a:spcPts val="0"/>
              </a:spcBef>
              <a:spcAft>
                <a:spcPts val="0"/>
              </a:spcAft>
              <a:buSzPts val="1600"/>
              <a:buChar char="❖"/>
            </a:pPr>
            <a:r>
              <a:rPr lang="tr-TR" sz="1600"/>
              <a:t>Reklam </a:t>
            </a:r>
            <a:r>
              <a:rPr lang="tr-TR" sz="1600"/>
              <a:t>metinlerinde</a:t>
            </a:r>
            <a:r>
              <a:rPr lang="tr-TR" sz="1600"/>
              <a:t> dönemin sık kullanılan ve aratılan terimleri geçirmeye özen gösterdim.</a:t>
            </a:r>
            <a:endParaRPr sz="1600"/>
          </a:p>
        </p:txBody>
      </p:sp>
      <p:pic>
        <p:nvPicPr>
          <p:cNvPr id="157" name="Google Shape;157;p20"/>
          <p:cNvPicPr preferRelativeResize="0"/>
          <p:nvPr/>
        </p:nvPicPr>
        <p:blipFill>
          <a:blip r:embed="rId3">
            <a:alphaModFix/>
          </a:blip>
          <a:stretch>
            <a:fillRect/>
          </a:stretch>
        </p:blipFill>
        <p:spPr>
          <a:xfrm>
            <a:off x="2214400" y="4404850"/>
            <a:ext cx="4445301" cy="238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nvSpPr>
        <p:spPr>
          <a:xfrm>
            <a:off x="56925" y="594000"/>
            <a:ext cx="733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sz="1600">
                <a:solidFill>
                  <a:srgbClr val="1B786E"/>
                </a:solidFill>
              </a:rPr>
              <a:t>3. RAKİP ANALİZİ</a:t>
            </a:r>
            <a:endParaRPr b="1" sz="1600">
              <a:solidFill>
                <a:srgbClr val="1B786E"/>
              </a:solidFill>
            </a:endParaRPr>
          </a:p>
        </p:txBody>
      </p:sp>
      <p:sp>
        <p:nvSpPr>
          <p:cNvPr id="163" name="Google Shape;163;p21"/>
          <p:cNvSpPr txBox="1"/>
          <p:nvPr/>
        </p:nvSpPr>
        <p:spPr>
          <a:xfrm>
            <a:off x="-11925" y="1497375"/>
            <a:ext cx="8826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TR"/>
              <a:t>Rakip analizi yaparken özellikle mevcut e-ticaret sitelerinin kullanıcı </a:t>
            </a:r>
            <a:r>
              <a:rPr b="1" lang="tr-TR"/>
              <a:t>trafiği</a:t>
            </a:r>
            <a:r>
              <a:rPr b="1" lang="tr-TR"/>
              <a:t>, ülke çapında sahip olduğu pazar payı ve kullanıcıların bu siteler hakkında yaptıkları yorumları dikkate aldım. Yaptığım incelemeler sonucunda;</a:t>
            </a:r>
            <a:endParaRPr b="1"/>
          </a:p>
          <a:p>
            <a:pPr indent="0" lvl="0" marL="0" rtl="0" algn="l">
              <a:spcBef>
                <a:spcPts val="0"/>
              </a:spcBef>
              <a:spcAft>
                <a:spcPts val="0"/>
              </a:spcAft>
              <a:buNone/>
            </a:pPr>
            <a:r>
              <a:t/>
            </a:r>
            <a:endParaRPr b="1"/>
          </a:p>
        </p:txBody>
      </p:sp>
      <p:sp>
        <p:nvSpPr>
          <p:cNvPr id="164" name="Google Shape;164;p21"/>
          <p:cNvSpPr txBox="1"/>
          <p:nvPr/>
        </p:nvSpPr>
        <p:spPr>
          <a:xfrm>
            <a:off x="23875" y="2492575"/>
            <a:ext cx="912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TR"/>
              <a:t>Pazar payı ve bilinirlik açısından en büyük rakibim Trendyol.com. Marka tanıtımları, reklam yüzlerinin hedef kitleye göre seçilmesi, doğru ve etkili mesajları </a:t>
            </a:r>
            <a:r>
              <a:rPr lang="tr-TR"/>
              <a:t>direkt</a:t>
            </a:r>
            <a:r>
              <a:rPr lang="tr-TR"/>
              <a:t> olarak iletmesi, sosyal medyayı aktif şekilde kullanması ve son olarak reklamlarda kullandıkları dilin samimi olması </a:t>
            </a:r>
            <a:r>
              <a:rPr lang="tr-TR"/>
              <a:t>Trendyol’u</a:t>
            </a:r>
            <a:r>
              <a:rPr lang="tr-TR"/>
              <a:t> öne geçiren adımlar olarak karşımıza çıkıyor.</a:t>
            </a:r>
            <a:endParaRPr/>
          </a:p>
        </p:txBody>
      </p:sp>
      <p:pic>
        <p:nvPicPr>
          <p:cNvPr id="165" name="Google Shape;165;p21"/>
          <p:cNvPicPr preferRelativeResize="0"/>
          <p:nvPr/>
        </p:nvPicPr>
        <p:blipFill>
          <a:blip r:embed="rId3">
            <a:alphaModFix/>
          </a:blip>
          <a:stretch>
            <a:fillRect/>
          </a:stretch>
        </p:blipFill>
        <p:spPr>
          <a:xfrm>
            <a:off x="76200" y="3552475"/>
            <a:ext cx="8839200" cy="24433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